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4" r:id="rId1"/>
  </p:sldMasterIdLst>
  <p:notesMasterIdLst>
    <p:notesMasterId r:id="rId38"/>
  </p:notesMasterIdLst>
  <p:sldIdLst>
    <p:sldId id="415" r:id="rId2"/>
    <p:sldId id="256" r:id="rId3"/>
    <p:sldId id="303" r:id="rId4"/>
    <p:sldId id="357" r:id="rId5"/>
    <p:sldId id="358" r:id="rId6"/>
    <p:sldId id="359" r:id="rId7"/>
    <p:sldId id="360" r:id="rId8"/>
    <p:sldId id="361" r:id="rId9"/>
    <p:sldId id="362" r:id="rId10"/>
    <p:sldId id="363" r:id="rId11"/>
    <p:sldId id="364" r:id="rId12"/>
    <p:sldId id="306" r:id="rId13"/>
    <p:sldId id="365" r:id="rId14"/>
    <p:sldId id="366" r:id="rId15"/>
    <p:sldId id="367" r:id="rId16"/>
    <p:sldId id="370" r:id="rId17"/>
    <p:sldId id="369" r:id="rId18"/>
    <p:sldId id="371" r:id="rId19"/>
    <p:sldId id="372" r:id="rId20"/>
    <p:sldId id="416" r:id="rId21"/>
    <p:sldId id="417" r:id="rId22"/>
    <p:sldId id="412" r:id="rId23"/>
    <p:sldId id="413" r:id="rId24"/>
    <p:sldId id="414" r:id="rId25"/>
    <p:sldId id="315" r:id="rId26"/>
    <p:sldId id="377" r:id="rId27"/>
    <p:sldId id="374" r:id="rId28"/>
    <p:sldId id="376" r:id="rId29"/>
    <p:sldId id="375" r:id="rId30"/>
    <p:sldId id="317" r:id="rId31"/>
    <p:sldId id="378" r:id="rId32"/>
    <p:sldId id="379" r:id="rId33"/>
    <p:sldId id="405" r:id="rId34"/>
    <p:sldId id="406" r:id="rId35"/>
    <p:sldId id="407" r:id="rId36"/>
    <p:sldId id="31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997C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4" autoAdjust="0"/>
    <p:restoredTop sz="79352" autoAdjust="0"/>
  </p:normalViewPr>
  <p:slideViewPr>
    <p:cSldViewPr snapToGrid="0">
      <p:cViewPr varScale="1">
        <p:scale>
          <a:sx n="97" d="100"/>
          <a:sy n="97" d="100"/>
        </p:scale>
        <p:origin x="1110" y="9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08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E8BE69-754A-426C-A9BB-BD7DCDB77039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B1270-8852-4192-816C-17C399859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941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B1270-8852-4192-816C-17C3998599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495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B1270-8852-4192-816C-17C39985993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705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B1270-8852-4192-816C-17C39985993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96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B1270-8852-4192-816C-17C39985993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52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B1270-8852-4192-816C-17C39985993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444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B1270-8852-4192-816C-17C39985993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35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B1270-8852-4192-816C-17C399859936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2277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B1270-8852-4192-816C-17C39985993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1082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B1270-8852-4192-816C-17C39985993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4020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B1270-8852-4192-816C-17C39985993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3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B1270-8852-4192-816C-17C39985993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286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B1270-8852-4192-816C-17C3998599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039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D63DD-052E-3851-82DA-CDC86D930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238491-286A-9965-3BF1-6DCF7E23C7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0532B3-6DAE-D11D-6DA3-99F8970F28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https://medium.com/@hokifung_/data-storytelling-making-sense-of-complex-multi-dimensional-data-with-parallel-coordinates-plots-e73ddb1eb7f4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083EC-E659-41DF-D6EF-83CC6E9D6B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B1270-8852-4192-816C-17C39985993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8857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2C5C7-D220-A085-C16F-DFED22737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52C948-A8B0-115C-7DF8-B6DBD019D0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C854E2-3545-8A21-6FE4-DE3BE80F5C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https://medium.com/@hokifung_/data-storytelling-making-sense-of-complex-multi-dimensional-data-with-parallel-coordinates-plots-e73ddb1eb7f4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C98B2-D6D3-6035-A34E-A69546BA52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B1270-8852-4192-816C-17C39985993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3156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B1270-8852-4192-816C-17C399859936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7329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B1270-8852-4192-816C-17C399859936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0475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B1270-8852-4192-816C-17C39985993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8009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B1270-8852-4192-816C-17C399859936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7329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B1270-8852-4192-816C-17C399859936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2339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B1270-8852-4192-816C-17C399859936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795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B1270-8852-4192-816C-17C399859936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8682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B1270-8852-4192-816C-17C399859936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958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B1270-8852-4192-816C-17C3998599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8928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B1270-8852-4192-816C-17C399859936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0475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B1270-8852-4192-816C-17C399859936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4633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B1270-8852-4192-816C-17C399859936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4793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B1270-8852-4192-816C-17C399859936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9777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B1270-8852-4192-816C-17C399859936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0074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B1270-8852-4192-816C-17C399859936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4265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B1270-8852-4192-816C-17C39985993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800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B1270-8852-4192-816C-17C3998599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652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B1270-8852-4192-816C-17C3998599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483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B1270-8852-4192-816C-17C39985993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164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B1270-8852-4192-816C-17C39985993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40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B1270-8852-4192-816C-17C39985993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815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B1270-8852-4192-816C-17C39985993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426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5A865-8A8F-4184-8353-4C0A821DE6BB}" type="datetime1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090544" y="0"/>
            <a:ext cx="3101456" cy="365125"/>
          </a:xfrm>
        </p:spPr>
        <p:txBody>
          <a:bodyPr/>
          <a:lstStyle/>
          <a:p>
            <a:r>
              <a:rPr lang="en-US" dirty="0"/>
              <a:t>Distribution Restricted Only to CMPT398 Students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26811" y="6457950"/>
            <a:ext cx="753545" cy="365125"/>
          </a:xfrm>
        </p:spPr>
        <p:txBody>
          <a:bodyPr/>
          <a:lstStyle>
            <a:lvl1pPr>
              <a:defRPr sz="1400"/>
            </a:lvl1pPr>
          </a:lstStyle>
          <a:p>
            <a:fld id="{E57C8FA5-A07F-45ED-A38D-DF06DAA432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917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04DBA-3BBC-4447-AB2F-FBD281B9AAEB}" type="datetime1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Restricted Only to CMPT398 Students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C8FA5-A07F-45ED-A38D-DF06DAA43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40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65E0D-5373-490A-9E9E-026DD518E686}" type="datetime1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Restricted Only to CMPT398 Students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C8FA5-A07F-45ED-A38D-DF06DAA43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075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0CBD5-8F09-4B4C-85D9-86E4A9D08423}" type="datetime1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Restricted Only to CMPT398 Students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C8FA5-A07F-45ED-A38D-DF06DAA4329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581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4C2A3-2207-4357-A0BC-B1CD09068167}" type="datetime1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Restricted Only to CMPT398 Students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C8FA5-A07F-45ED-A38D-DF06DAA43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574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D3258-9F9C-4C81-883D-CCAD5F26FDDC}" type="datetime1">
              <a:rPr lang="en-US" smtClean="0"/>
              <a:t>1/20/2025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Restricted Only to CMPT398 Students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C8FA5-A07F-45ED-A38D-DF06DAA43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341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FBB1D-2A77-4463-8F3B-027B2C5CBDE6}" type="datetime1">
              <a:rPr lang="en-US" smtClean="0"/>
              <a:t>1/20/2025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Restricted Only to CMPT398 Students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C8FA5-A07F-45ED-A38D-DF06DAA43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1352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9E299-1EB3-43F1-9117-3B19D35D9E1D}" type="datetime1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Restricted Only to CMPT398 Students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C8FA5-A07F-45ED-A38D-DF06DAA43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4387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70D10-1A47-41B5-A64A-8AD455EE6034}" type="datetime1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Restricted Only to CMPT398 Students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C8FA5-A07F-45ED-A38D-DF06DAA43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76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80DD6-2716-4996-BD7C-3BF49D5F8812}" type="datetime1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Restricted Only to CMPT398 Students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C8FA5-A07F-45ED-A38D-DF06DAA43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51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81D72-BED9-4161-B346-8ACAD3BFD874}" type="datetime1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Restricted Only to CMPT398 Students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C8FA5-A07F-45ED-A38D-DF06DAA43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614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531F1-1E60-4EDB-A493-C8C19BF6FBE2}" type="datetime1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Restricted Only to CMPT398 Students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C8FA5-A07F-45ED-A38D-DF06DAA43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110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AB3CC-F701-425D-92EE-B7726CE9735C}" type="datetime1">
              <a:rPr lang="en-US" smtClean="0"/>
              <a:t>1/20/2025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Restricted Only to CMPT398 Students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C8FA5-A07F-45ED-A38D-DF06DAA43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126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9E862-50B9-4DF5-97FC-A371F867B744}" type="datetime1">
              <a:rPr lang="en-US" smtClean="0"/>
              <a:t>1/20/2025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050336" y="0"/>
            <a:ext cx="6672865" cy="365125"/>
          </a:xfrm>
        </p:spPr>
        <p:txBody>
          <a:bodyPr/>
          <a:lstStyle/>
          <a:p>
            <a:r>
              <a:rPr lang="en-US"/>
              <a:t>Distribution Restricted Only to CMPT398 Students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38455" y="6484801"/>
            <a:ext cx="753545" cy="365125"/>
          </a:xfrm>
        </p:spPr>
        <p:txBody>
          <a:bodyPr/>
          <a:lstStyle/>
          <a:p>
            <a:fld id="{E57C8FA5-A07F-45ED-A38D-DF06DAA43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720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03286-40A4-4691-9EFF-EC665E77C96F}" type="datetime1">
              <a:rPr lang="en-US" smtClean="0"/>
              <a:t>1/20/2025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Restricted Only to CMPT398 Students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C8FA5-A07F-45ED-A38D-DF06DAA43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751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AD64F-ED45-4CF9-9600-5BA506AA67B0}" type="datetime1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Restricted Only to CMPT398 Students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C8FA5-A07F-45ED-A38D-DF06DAA43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642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C77E6-DC84-4BC4-B46B-90F5966FB50D}" type="datetime1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Restricted Only to CMPT398 Students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C8FA5-A07F-45ED-A38D-DF06DAA43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43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BA4A31C-CED1-46C3-ACEB-5B84228FF11C}" type="datetime1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/>
              <a:t>Distribution Restricted Only to CMPT398 Students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57C8FA5-A07F-45ED-A38D-DF06DAA432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00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A1545C57-D2C1-D481-CADA-931DF002FC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458" y="1681546"/>
            <a:ext cx="11405419" cy="4832092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Ubuntu Mono" panose="020B0509030602030204" pitchFamily="49" charset="0"/>
              </a:rPr>
              <a:t>5 students with their opinion on six topics. What can you tell?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400" dirty="0">
                <a:solidFill>
                  <a:srgbClr val="555555"/>
                </a:solidFill>
                <a:latin typeface="Ubuntu Mono" panose="020B0509030602030204" pitchFamily="49" charset="0"/>
              </a:rPr>
              <a:t>P1 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Ubuntu Mono" panose="020B0509030602030204" pitchFamily="49" charset="0"/>
              </a:rPr>
              <a:t>[0, -0, 0,  0, 0,    3],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Ubuntu Mono" panose="020B0509030602030204" pitchFamily="49" charset="0"/>
              </a:rPr>
              <a:t>P2 [1, -1, 1,  2, 1,    6],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Ubuntu Mono" panose="020B0509030602030204" pitchFamily="49" charset="0"/>
              </a:rPr>
              <a:t>P3 [2, -2, 4,  4, 0.5,  2],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Ubuntu Mono" panose="020B0509030602030204" pitchFamily="49" charset="0"/>
              </a:rPr>
              <a:t>P4 [3, -3, 9,  6, 0.33, 4],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Ubuntu Mono" panose="020B0509030602030204" pitchFamily="49" charset="0"/>
              </a:rPr>
              <a:t>P5 [4, -4, 16, 8, 0.25, 9]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8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02BE9F-D792-7095-E6C2-7B58701D20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6150" y="344362"/>
            <a:ext cx="9440034" cy="776515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solidFill>
                  <a:schemeClr val="tx1">
                    <a:lumMod val="8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Class Activity</a:t>
            </a:r>
          </a:p>
        </p:txBody>
      </p:sp>
    </p:spTree>
    <p:extLst>
      <p:ext uri="{BB962C8B-B14F-4D97-AF65-F5344CB8AC3E}">
        <p14:creationId xmlns:p14="http://schemas.microsoft.com/office/powerpoint/2010/main" val="308555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60127" y="0"/>
            <a:ext cx="11442912" cy="1825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8172" y="147380"/>
            <a:ext cx="10148441" cy="1394209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Background Concept: Point-Line Duality</a:t>
            </a:r>
            <a:endParaRPr lang="en-US" sz="4800" dirty="0"/>
          </a:p>
        </p:txBody>
      </p:sp>
      <p:sp>
        <p:nvSpPr>
          <p:cNvPr id="3" name="Rectangle 2"/>
          <p:cNvSpPr/>
          <p:nvPr/>
        </p:nvSpPr>
        <p:spPr>
          <a:xfrm>
            <a:off x="360127" y="1018370"/>
            <a:ext cx="11442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570" y="1541589"/>
            <a:ext cx="8582025" cy="45053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62981" y="2212258"/>
            <a:ext cx="3244645" cy="32446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6000" dirty="0"/>
              <a:t>      </a:t>
            </a:r>
            <a:r>
              <a:rPr lang="en-US" sz="11500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049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60127" y="0"/>
            <a:ext cx="11442912" cy="1825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8172" y="147380"/>
            <a:ext cx="10148441" cy="1394209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Background Concept: Point-Line Duality</a:t>
            </a:r>
            <a:endParaRPr lang="en-US" sz="4800" dirty="0"/>
          </a:p>
        </p:txBody>
      </p:sp>
      <p:sp>
        <p:nvSpPr>
          <p:cNvPr id="3" name="Rectangle 2"/>
          <p:cNvSpPr/>
          <p:nvPr/>
        </p:nvSpPr>
        <p:spPr>
          <a:xfrm>
            <a:off x="360127" y="1018370"/>
            <a:ext cx="11442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570" y="1541589"/>
            <a:ext cx="858202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92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60127" y="0"/>
            <a:ext cx="11442912" cy="1825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8172" y="147380"/>
            <a:ext cx="10148441" cy="1394209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Parallel Coordinates</a:t>
            </a:r>
            <a:endParaRPr lang="en-US" sz="4800" dirty="0"/>
          </a:p>
        </p:txBody>
      </p:sp>
      <p:sp>
        <p:nvSpPr>
          <p:cNvPr id="3" name="Rectangle 2"/>
          <p:cNvSpPr/>
          <p:nvPr/>
        </p:nvSpPr>
        <p:spPr>
          <a:xfrm>
            <a:off x="360127" y="1018370"/>
            <a:ext cx="11442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91" y="1789339"/>
            <a:ext cx="11261801" cy="20244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21491" y="4203291"/>
            <a:ext cx="6992273" cy="16518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/>
              <a:t>Fundamental ideas of parallel coordinates:</a:t>
            </a:r>
          </a:p>
          <a:p>
            <a:pPr lvl="1">
              <a:buFont typeface="+mj-lt"/>
              <a:buAutoNum type="arabicPeriod"/>
            </a:pPr>
            <a:r>
              <a:rPr lang="en-US" sz="2800" dirty="0"/>
              <a:t> axes are drawn in parallel.</a:t>
            </a:r>
          </a:p>
          <a:p>
            <a:pPr lvl="1">
              <a:buFont typeface="+mj-lt"/>
              <a:buAutoNum type="arabicPeriod"/>
            </a:pPr>
            <a:r>
              <a:rPr lang="en-US" sz="2800" dirty="0"/>
              <a:t>points are represented by lines.</a:t>
            </a:r>
          </a:p>
        </p:txBody>
      </p:sp>
    </p:spTree>
    <p:extLst>
      <p:ext uri="{BB962C8B-B14F-4D97-AF65-F5344CB8AC3E}">
        <p14:creationId xmlns:p14="http://schemas.microsoft.com/office/powerpoint/2010/main" val="1276026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60127" y="0"/>
            <a:ext cx="11442912" cy="1825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8172" y="147380"/>
            <a:ext cx="10148441" cy="1394209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Brief Overview of Another Deep Theory  </a:t>
            </a:r>
            <a:endParaRPr lang="en-US" sz="4800" dirty="0"/>
          </a:p>
        </p:txBody>
      </p:sp>
      <p:sp>
        <p:nvSpPr>
          <p:cNvPr id="3" name="Rectangle 2"/>
          <p:cNvSpPr/>
          <p:nvPr/>
        </p:nvSpPr>
        <p:spPr>
          <a:xfrm>
            <a:off x="360127" y="1018370"/>
            <a:ext cx="11442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8779" y="1688969"/>
            <a:ext cx="2632602" cy="346900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620" y="1825096"/>
            <a:ext cx="2352675" cy="2819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3205" y="492800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C997C"/>
                </a:solidFill>
              </a:rPr>
              <a:t>y = m x + b</a:t>
            </a:r>
          </a:p>
        </p:txBody>
      </p:sp>
    </p:spTree>
    <p:extLst>
      <p:ext uri="{BB962C8B-B14F-4D97-AF65-F5344CB8AC3E}">
        <p14:creationId xmlns:p14="http://schemas.microsoft.com/office/powerpoint/2010/main" val="807906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60127" y="0"/>
            <a:ext cx="11442912" cy="1825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8172" y="147380"/>
            <a:ext cx="10148441" cy="1394209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Brief Overview of Another Deep Theory  </a:t>
            </a:r>
            <a:endParaRPr lang="en-US" sz="4800" dirty="0"/>
          </a:p>
        </p:txBody>
      </p:sp>
      <p:sp>
        <p:nvSpPr>
          <p:cNvPr id="3" name="Rectangle 2"/>
          <p:cNvSpPr/>
          <p:nvPr/>
        </p:nvSpPr>
        <p:spPr>
          <a:xfrm>
            <a:off x="360127" y="1018370"/>
            <a:ext cx="11442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8779" y="1688969"/>
            <a:ext cx="2632602" cy="346900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620" y="1825096"/>
            <a:ext cx="2352675" cy="2819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83205" y="4928002"/>
            <a:ext cx="1151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C997C"/>
                </a:solidFill>
              </a:rPr>
              <a:t>y = -x + 3</a:t>
            </a:r>
          </a:p>
          <a:p>
            <a:r>
              <a:rPr lang="en-US" dirty="0">
                <a:solidFill>
                  <a:srgbClr val="EC997C"/>
                </a:solidFill>
              </a:rPr>
              <a:t>m = -1</a:t>
            </a:r>
          </a:p>
          <a:p>
            <a:r>
              <a:rPr lang="en-US" dirty="0">
                <a:solidFill>
                  <a:srgbClr val="EC997C"/>
                </a:solidFill>
              </a:rPr>
              <a:t>b = 3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633309" y="1825096"/>
            <a:ext cx="3038166" cy="2672019"/>
            <a:chOff x="5633884" y="2566219"/>
            <a:chExt cx="1578077" cy="1135626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5633884" y="3701845"/>
              <a:ext cx="1578077" cy="0"/>
            </a:xfrm>
            <a:prstGeom prst="straightConnector1">
              <a:avLst/>
            </a:prstGeom>
            <a:ln>
              <a:solidFill>
                <a:srgbClr val="66FF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5633884" y="2566219"/>
              <a:ext cx="0" cy="1135626"/>
            </a:xfrm>
            <a:prstGeom prst="straightConnector1">
              <a:avLst/>
            </a:prstGeom>
            <a:ln>
              <a:solidFill>
                <a:srgbClr val="66FF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/>
          <p:cNvSpPr/>
          <p:nvPr/>
        </p:nvSpPr>
        <p:spPr>
          <a:xfrm>
            <a:off x="7069595" y="4502014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EC997C"/>
                </a:solidFill>
              </a:rPr>
              <a:t>X</a:t>
            </a:r>
            <a:r>
              <a:rPr lang="en-US" baseline="-25000" dirty="0">
                <a:solidFill>
                  <a:srgbClr val="EC997C"/>
                </a:solidFill>
              </a:rPr>
              <a:t>1</a:t>
            </a:r>
            <a:endParaRPr lang="en-US" baseline="-25000" dirty="0"/>
          </a:p>
        </p:txBody>
      </p:sp>
      <p:sp>
        <p:nvSpPr>
          <p:cNvPr id="18" name="Rectangle 17"/>
          <p:cNvSpPr/>
          <p:nvPr/>
        </p:nvSpPr>
        <p:spPr>
          <a:xfrm>
            <a:off x="4104946" y="1787810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EC997C"/>
                </a:solidFill>
              </a:rPr>
              <a:t>X</a:t>
            </a:r>
            <a:r>
              <a:rPr lang="en-US" baseline="-25000" dirty="0">
                <a:solidFill>
                  <a:srgbClr val="EC997C"/>
                </a:solidFill>
              </a:rPr>
              <a:t>2</a:t>
            </a:r>
            <a:endParaRPr lang="en-US" baseline="-250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5750" y="4871346"/>
            <a:ext cx="15906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7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60127" y="0"/>
            <a:ext cx="11442912" cy="1825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8172" y="147380"/>
            <a:ext cx="10148441" cy="1394209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Brief Overview of Another Deep Theory  </a:t>
            </a:r>
            <a:endParaRPr lang="en-US" sz="4800" dirty="0"/>
          </a:p>
        </p:txBody>
      </p:sp>
      <p:sp>
        <p:nvSpPr>
          <p:cNvPr id="3" name="Rectangle 2"/>
          <p:cNvSpPr/>
          <p:nvPr/>
        </p:nvSpPr>
        <p:spPr>
          <a:xfrm>
            <a:off x="360127" y="1018370"/>
            <a:ext cx="11442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8779" y="1688969"/>
            <a:ext cx="2632602" cy="346900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620" y="1825096"/>
            <a:ext cx="2352675" cy="2819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83205" y="4928002"/>
            <a:ext cx="1151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C997C"/>
                </a:solidFill>
              </a:rPr>
              <a:t>y = -x + 3</a:t>
            </a:r>
          </a:p>
          <a:p>
            <a:r>
              <a:rPr lang="en-US" dirty="0">
                <a:solidFill>
                  <a:srgbClr val="EC997C"/>
                </a:solidFill>
              </a:rPr>
              <a:t>m = -1</a:t>
            </a:r>
          </a:p>
          <a:p>
            <a:r>
              <a:rPr lang="en-US" dirty="0">
                <a:solidFill>
                  <a:srgbClr val="EC997C"/>
                </a:solidFill>
              </a:rPr>
              <a:t>b = 3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069595" y="4502014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EC997C"/>
                </a:solidFill>
              </a:rPr>
              <a:t>X</a:t>
            </a:r>
            <a:r>
              <a:rPr lang="en-US" baseline="-25000" dirty="0">
                <a:solidFill>
                  <a:srgbClr val="EC997C"/>
                </a:solidFill>
              </a:rPr>
              <a:t>1</a:t>
            </a:r>
            <a:endParaRPr lang="en-US" baseline="-25000" dirty="0"/>
          </a:p>
        </p:txBody>
      </p:sp>
      <p:sp>
        <p:nvSpPr>
          <p:cNvPr id="18" name="Rectangle 17"/>
          <p:cNvSpPr/>
          <p:nvPr/>
        </p:nvSpPr>
        <p:spPr>
          <a:xfrm>
            <a:off x="4104946" y="1787810"/>
            <a:ext cx="43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EC997C"/>
                </a:solidFill>
              </a:rPr>
              <a:t>X</a:t>
            </a:r>
            <a:r>
              <a:rPr lang="en-US" baseline="-25000" dirty="0">
                <a:solidFill>
                  <a:srgbClr val="EC997C"/>
                </a:solidFill>
              </a:rPr>
              <a:t>2</a:t>
            </a:r>
            <a:endParaRPr lang="en-US" baseline="-250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5750" y="4871346"/>
            <a:ext cx="1590675" cy="63817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72695" y="3533771"/>
            <a:ext cx="699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 = 4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582291" y="3533771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FF66"/>
                </a:solidFill>
              </a:rPr>
              <a:t>(2, 1.5)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33309" y="3903103"/>
            <a:ext cx="948982" cy="5964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4633309" y="1825096"/>
            <a:ext cx="3038166" cy="2672019"/>
            <a:chOff x="5633884" y="2566219"/>
            <a:chExt cx="1578077" cy="1135626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5633884" y="3701845"/>
              <a:ext cx="1578077" cy="0"/>
            </a:xfrm>
            <a:prstGeom prst="straightConnector1">
              <a:avLst/>
            </a:prstGeom>
            <a:ln>
              <a:solidFill>
                <a:srgbClr val="66FF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5633884" y="2566219"/>
              <a:ext cx="0" cy="1135626"/>
            </a:xfrm>
            <a:prstGeom prst="straightConnector1">
              <a:avLst/>
            </a:prstGeom>
            <a:ln>
              <a:solidFill>
                <a:srgbClr val="66FF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5278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60127" y="0"/>
            <a:ext cx="11442912" cy="1825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8172" y="147380"/>
            <a:ext cx="10148441" cy="1394209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Parallel Coordinates: Industry Example</a:t>
            </a:r>
            <a:endParaRPr lang="en-US" sz="4800" dirty="0"/>
          </a:p>
        </p:txBody>
      </p:sp>
      <p:sp>
        <p:nvSpPr>
          <p:cNvPr id="3" name="Rectangle 2"/>
          <p:cNvSpPr/>
          <p:nvPr/>
        </p:nvSpPr>
        <p:spPr>
          <a:xfrm>
            <a:off x="360127" y="1018370"/>
            <a:ext cx="11442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707" y="1365293"/>
            <a:ext cx="8337442" cy="493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004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60127" y="0"/>
            <a:ext cx="11442912" cy="1825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8172" y="147380"/>
            <a:ext cx="10148441" cy="1394209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endParaRPr lang="en-US" sz="4800" dirty="0"/>
          </a:p>
        </p:txBody>
      </p:sp>
      <p:sp>
        <p:nvSpPr>
          <p:cNvPr id="3" name="Rectangle 2"/>
          <p:cNvSpPr/>
          <p:nvPr/>
        </p:nvSpPr>
        <p:spPr>
          <a:xfrm>
            <a:off x="360127" y="1018370"/>
            <a:ext cx="11442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60126" y="37021"/>
            <a:ext cx="11442912" cy="1825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007362" y="265722"/>
            <a:ext cx="10148441" cy="144584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Top Hat Q3.3:  </a:t>
            </a:r>
            <a:br>
              <a:rPr lang="en-US" sz="3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br>
              <a:rPr lang="en-US" sz="3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3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Can </a:t>
            </a:r>
            <a:r>
              <a:rPr lang="en-US" sz="3200" b="1" dirty="0">
                <a:solidFill>
                  <a:srgbClr val="EC997C"/>
                </a:solidFill>
                <a:latin typeface="+mn-lt"/>
                <a:ea typeface="+mn-ea"/>
                <a:cs typeface="+mn-cs"/>
              </a:rPr>
              <a:t>Parallel Coordinate</a:t>
            </a:r>
            <a:r>
              <a:rPr lang="en-US" sz="1600" b="1" dirty="0">
                <a:solidFill>
                  <a:srgbClr val="EC997C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3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Handle </a:t>
            </a:r>
            <a:r>
              <a:rPr lang="en-US" sz="3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BigData</a:t>
            </a:r>
            <a:r>
              <a:rPr lang="en-US" sz="3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?</a:t>
            </a:r>
            <a:endParaRPr lang="en-US" sz="6000" dirty="0"/>
          </a:p>
        </p:txBody>
      </p:sp>
      <p:sp>
        <p:nvSpPr>
          <p:cNvPr id="11" name="Rectangle 10"/>
          <p:cNvSpPr/>
          <p:nvPr/>
        </p:nvSpPr>
        <p:spPr>
          <a:xfrm>
            <a:off x="1162839" y="2091574"/>
            <a:ext cx="10414645" cy="26776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sz="2400" dirty="0"/>
              <a:t>Lots of data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lots of lines </a:t>
            </a:r>
            <a:r>
              <a:rPr lang="en-US" sz="2400" dirty="0">
                <a:sym typeface="Wingdings" panose="05000000000000000000" pitchFamily="2" charset="2"/>
              </a:rPr>
              <a:t>nothing visible</a:t>
            </a:r>
            <a:r>
              <a:rPr lang="en-US" sz="2400" dirty="0"/>
              <a:t> </a:t>
            </a:r>
            <a:endParaRPr lang="en-US" sz="2400" b="1" dirty="0">
              <a:solidFill>
                <a:srgbClr val="EC997C"/>
              </a:solidFill>
            </a:endParaRPr>
          </a:p>
          <a:p>
            <a:pPr marL="457200" indent="-457200">
              <a:buFont typeface="+mj-lt"/>
              <a:buAutoNum type="alphaUcPeriod"/>
            </a:pPr>
            <a:endParaRPr lang="en-US" sz="2400" dirty="0"/>
          </a:p>
          <a:p>
            <a:pPr marL="457200" indent="-457200">
              <a:buAutoNum type="alphaUcPeriod"/>
            </a:pPr>
            <a:r>
              <a:rPr lang="en-US" sz="2400" dirty="0"/>
              <a:t>Dimensions are parallel </a:t>
            </a:r>
            <a:r>
              <a:rPr lang="en-US" sz="2400" dirty="0">
                <a:sym typeface="Wingdings" panose="05000000000000000000" pitchFamily="2" charset="2"/>
              </a:rPr>
              <a:t> never run out of space!</a:t>
            </a:r>
            <a:endParaRPr lang="en-US" sz="2400" b="1" dirty="0">
              <a:solidFill>
                <a:srgbClr val="EC997C"/>
              </a:solidFill>
            </a:endParaRPr>
          </a:p>
          <a:p>
            <a:pPr marL="457200" indent="-457200">
              <a:buAutoNum type="alphaUcPeriod"/>
            </a:pPr>
            <a:endParaRPr lang="en-US" sz="2400" dirty="0"/>
          </a:p>
          <a:p>
            <a:pPr marL="457200" indent="-457200">
              <a:buAutoNum type="alphaUcPeriod"/>
            </a:pPr>
            <a:r>
              <a:rPr lang="en-US" sz="2400" dirty="0"/>
              <a:t>Pattern – if visible – is only between the adjacent dimensions</a:t>
            </a:r>
            <a:endParaRPr lang="en-US" sz="2400" b="1" dirty="0">
              <a:solidFill>
                <a:srgbClr val="EC997C"/>
              </a:solidFill>
            </a:endParaRPr>
          </a:p>
          <a:p>
            <a:pPr marL="457200" indent="-457200">
              <a:buAutoNum type="alphaUcPeriod"/>
            </a:pPr>
            <a:endParaRPr lang="en-US" sz="2400" dirty="0"/>
          </a:p>
          <a:p>
            <a:pPr marL="457200" indent="-457200">
              <a:buAutoNum type="alphaUcPeriod"/>
            </a:pPr>
            <a:r>
              <a:rPr lang="en-US" sz="2400" dirty="0"/>
              <a:t>All the above are true</a:t>
            </a:r>
            <a:endParaRPr lang="en-US" sz="2400" b="1" dirty="0">
              <a:solidFill>
                <a:srgbClr val="EC997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260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60127" y="0"/>
            <a:ext cx="11442912" cy="1825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8172" y="147380"/>
            <a:ext cx="10148441" cy="1394209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Parallel Coordinates: Industry Example</a:t>
            </a:r>
            <a:endParaRPr lang="en-US" sz="4800" dirty="0"/>
          </a:p>
        </p:txBody>
      </p:sp>
      <p:sp>
        <p:nvSpPr>
          <p:cNvPr id="3" name="Rectangle 2"/>
          <p:cNvSpPr/>
          <p:nvPr/>
        </p:nvSpPr>
        <p:spPr>
          <a:xfrm>
            <a:off x="360127" y="1018370"/>
            <a:ext cx="11442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72" y="1611479"/>
            <a:ext cx="4409550" cy="2611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2249" y="2944205"/>
            <a:ext cx="6305550" cy="319087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382366" y="1611478"/>
            <a:ext cx="1166388" cy="2425830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279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60127" y="0"/>
            <a:ext cx="11442912" cy="1825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8172" y="147380"/>
            <a:ext cx="10148441" cy="1394209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Parallel Coordinates: Industry Example</a:t>
            </a:r>
            <a:endParaRPr lang="en-US" sz="4800" dirty="0"/>
          </a:p>
        </p:txBody>
      </p:sp>
      <p:sp>
        <p:nvSpPr>
          <p:cNvPr id="3" name="Rectangle 2"/>
          <p:cNvSpPr/>
          <p:nvPr/>
        </p:nvSpPr>
        <p:spPr>
          <a:xfrm>
            <a:off x="360127" y="1018370"/>
            <a:ext cx="11442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72" y="1611479"/>
            <a:ext cx="4409550" cy="2611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2249" y="2944205"/>
            <a:ext cx="6305550" cy="319087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382366" y="1611478"/>
            <a:ext cx="1166388" cy="2425830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9221492" y="3574873"/>
            <a:ext cx="216976" cy="19295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9329980" y="3574873"/>
            <a:ext cx="216976" cy="19295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9438468" y="3574873"/>
            <a:ext cx="216976" cy="19295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9546956" y="3574873"/>
            <a:ext cx="216976" cy="19295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9655444" y="3629117"/>
            <a:ext cx="216976" cy="19295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377553" y="1986788"/>
            <a:ext cx="4592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66FF66"/>
                </a:solidFill>
              </a:rPr>
              <a:t>Is there a missing parameter?</a:t>
            </a:r>
          </a:p>
        </p:txBody>
      </p:sp>
    </p:spTree>
    <p:extLst>
      <p:ext uri="{BB962C8B-B14F-4D97-AF65-F5344CB8AC3E}">
        <p14:creationId xmlns:p14="http://schemas.microsoft.com/office/powerpoint/2010/main" val="698523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tx1">
                    <a:lumMod val="8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Dealing with Multidimensional Data using Parallel Coordinates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932453"/>
            <a:ext cx="9448800" cy="685800"/>
          </a:xfrm>
        </p:spPr>
        <p:txBody>
          <a:bodyPr>
            <a:noAutofit/>
          </a:bodyPr>
          <a:lstStyle/>
          <a:p>
            <a:r>
              <a:rPr lang="en-US" sz="2400" dirty="0"/>
              <a:t>Debajyoti Mondal</a:t>
            </a:r>
          </a:p>
          <a:p>
            <a:r>
              <a:rPr lang="en-US" sz="2400" dirty="0"/>
              <a:t>University of Saskatchewan</a:t>
            </a:r>
          </a:p>
        </p:txBody>
      </p:sp>
    </p:spTree>
    <p:extLst>
      <p:ext uri="{BB962C8B-B14F-4D97-AF65-F5344CB8AC3E}">
        <p14:creationId xmlns:p14="http://schemas.microsoft.com/office/powerpoint/2010/main" val="1385571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83B8D-81C5-332F-6652-8ED4E75EE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2941F62-CB7F-EC12-F059-4ECC68471157}"/>
              </a:ext>
            </a:extLst>
          </p:cNvPr>
          <p:cNvSpPr txBox="1">
            <a:spLocks/>
          </p:cNvSpPr>
          <p:nvPr/>
        </p:nvSpPr>
        <p:spPr>
          <a:xfrm>
            <a:off x="360127" y="0"/>
            <a:ext cx="11442912" cy="1825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658E4E-455A-B8C3-AD68-8F3969D61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28" y="430887"/>
            <a:ext cx="3185652" cy="1394209"/>
          </a:xfrm>
        </p:spPr>
        <p:txBody>
          <a:bodyPr>
            <a:normAutofit fontScale="90000"/>
          </a:bodyPr>
          <a:lstStyle/>
          <a:p>
            <a:pPr algn="l"/>
            <a:br>
              <a:rPr lang="en-US" sz="4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br>
              <a:rPr lang="en-US" sz="4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4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Class Activity: </a:t>
            </a:r>
            <a:br>
              <a:rPr lang="en-US" sz="4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br>
              <a:rPr lang="en-US" sz="27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endParaRPr lang="en-US" sz="27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DAC13B-3B19-3C1A-3F4B-AA316C3C160F}"/>
              </a:ext>
            </a:extLst>
          </p:cNvPr>
          <p:cNvSpPr/>
          <p:nvPr/>
        </p:nvSpPr>
        <p:spPr>
          <a:xfrm>
            <a:off x="360127" y="1018370"/>
            <a:ext cx="11442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6E8297-424C-F6BD-2F7D-201C86A94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980" y="546079"/>
            <a:ext cx="8924020" cy="595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71F581-24AD-5AC7-8CDC-7EC8206FE1D2}"/>
              </a:ext>
            </a:extLst>
          </p:cNvPr>
          <p:cNvSpPr txBox="1"/>
          <p:nvPr/>
        </p:nvSpPr>
        <p:spPr>
          <a:xfrm>
            <a:off x="82329" y="2297387"/>
            <a:ext cx="318565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Can you find any useful information from this plot?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If so, please write it down.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If not, how could you improve the plot?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608F78-3D3C-27DD-DF49-3B6358E3ECDA}"/>
              </a:ext>
            </a:extLst>
          </p:cNvPr>
          <p:cNvSpPr txBox="1"/>
          <p:nvPr/>
        </p:nvSpPr>
        <p:spPr>
          <a:xfrm>
            <a:off x="9019849" y="617689"/>
            <a:ext cx="2375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(Synthetic Data)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562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5860C-97F1-7133-B2F8-1857476F8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FAB0062-B1D9-E4EC-1EA7-8A71444A6270}"/>
              </a:ext>
            </a:extLst>
          </p:cNvPr>
          <p:cNvSpPr txBox="1">
            <a:spLocks/>
          </p:cNvSpPr>
          <p:nvPr/>
        </p:nvSpPr>
        <p:spPr>
          <a:xfrm>
            <a:off x="360127" y="0"/>
            <a:ext cx="11442912" cy="1825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608883-2B65-D088-7491-D4DE46D5E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" y="-97597"/>
            <a:ext cx="9960078" cy="1394209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Scale Matters</a:t>
            </a:r>
            <a:endParaRPr lang="en-US" sz="4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959494-405E-047E-7879-8D4A639EC69F}"/>
              </a:ext>
            </a:extLst>
          </p:cNvPr>
          <p:cNvSpPr/>
          <p:nvPr/>
        </p:nvSpPr>
        <p:spPr>
          <a:xfrm>
            <a:off x="360127" y="1018370"/>
            <a:ext cx="11442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15355B3-F9D2-C217-431A-5D914BFBE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101008"/>
            <a:ext cx="5247548" cy="350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0E6F581-DF23-051A-1B88-AA4F2D38C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68" y="3101008"/>
            <a:ext cx="5247548" cy="350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D610D2-DAEC-FF41-210E-E92FD68227BB}"/>
              </a:ext>
            </a:extLst>
          </p:cNvPr>
          <p:cNvSpPr txBox="1"/>
          <p:nvPr/>
        </p:nvSpPr>
        <p:spPr>
          <a:xfrm>
            <a:off x="3877579" y="3059668"/>
            <a:ext cx="19185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(Synthetic Data)</a:t>
            </a:r>
            <a:endParaRPr lang="en-CA" sz="1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3123E6-92AB-454A-D47E-DE048DFB54CC}"/>
              </a:ext>
            </a:extLst>
          </p:cNvPr>
          <p:cNvSpPr txBox="1"/>
          <p:nvPr/>
        </p:nvSpPr>
        <p:spPr>
          <a:xfrm>
            <a:off x="9425010" y="3086707"/>
            <a:ext cx="19185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(Synthetic Data)</a:t>
            </a:r>
            <a:endParaRPr lang="en-CA" sz="16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207298-5317-5B8A-3CE3-C0BC1A9BC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85" y="1238007"/>
            <a:ext cx="3328194" cy="17030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586311-3736-8DA5-0290-C9C0AB5487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3529" y="1194715"/>
            <a:ext cx="3188150" cy="17030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2E0F90-593E-E883-4323-939FDB2E90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3769" y="1127991"/>
            <a:ext cx="3318336" cy="175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91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60127" y="0"/>
            <a:ext cx="11442912" cy="1825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8172" y="147380"/>
            <a:ext cx="10148441" cy="1394209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Interaction: Brushing &amp; Sliding</a:t>
            </a:r>
            <a:endParaRPr lang="en-US" sz="4800" dirty="0"/>
          </a:p>
        </p:txBody>
      </p:sp>
      <p:sp>
        <p:nvSpPr>
          <p:cNvPr id="3" name="Rectangle 2"/>
          <p:cNvSpPr/>
          <p:nvPr/>
        </p:nvSpPr>
        <p:spPr>
          <a:xfrm>
            <a:off x="360127" y="1018370"/>
            <a:ext cx="11442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41894" y="1356924"/>
            <a:ext cx="7383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https://gist.github.com/syntagmatic/c9fb69e425a3c07cfbd09169941fbf46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27" y="1972476"/>
            <a:ext cx="11405854" cy="435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644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60127" y="0"/>
            <a:ext cx="11442912" cy="1825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8172" y="147380"/>
            <a:ext cx="10148441" cy="1394209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Interaction: Brushing &amp; Sliding</a:t>
            </a:r>
            <a:endParaRPr lang="en-US" sz="4800" dirty="0"/>
          </a:p>
        </p:txBody>
      </p:sp>
      <p:sp>
        <p:nvSpPr>
          <p:cNvPr id="3" name="Rectangle 2"/>
          <p:cNvSpPr/>
          <p:nvPr/>
        </p:nvSpPr>
        <p:spPr>
          <a:xfrm>
            <a:off x="360127" y="1018370"/>
            <a:ext cx="11442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75575" y="6440414"/>
            <a:ext cx="5012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http://mbostock.github.io/protovis/ex/cars.html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395" y="1695477"/>
            <a:ext cx="83343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555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60127" y="0"/>
            <a:ext cx="11442912" cy="1825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8172" y="147380"/>
            <a:ext cx="10148441" cy="1394209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Limitations</a:t>
            </a:r>
            <a:endParaRPr lang="en-US" sz="4800" dirty="0"/>
          </a:p>
        </p:txBody>
      </p:sp>
      <p:sp>
        <p:nvSpPr>
          <p:cNvPr id="3" name="Rectangle 2"/>
          <p:cNvSpPr/>
          <p:nvPr/>
        </p:nvSpPr>
        <p:spPr>
          <a:xfrm>
            <a:off x="360127" y="1018370"/>
            <a:ext cx="11442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Raleway"/>
              </a:rPr>
              <a:t> 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78172" y="1504638"/>
            <a:ext cx="10414645" cy="26776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Lots of over-plotting can make it impossible to read</a:t>
            </a:r>
          </a:p>
          <a:p>
            <a:endParaRPr lang="en-US" sz="2400" dirty="0"/>
          </a:p>
          <a:p>
            <a:r>
              <a:rPr lang="en-US" sz="2400" dirty="0"/>
              <a:t>Number of dimensions on screen also needs to be below about a dozen</a:t>
            </a:r>
          </a:p>
          <a:p>
            <a:endParaRPr lang="en-US" sz="2400" dirty="0"/>
          </a:p>
          <a:p>
            <a:r>
              <a:rPr lang="en-US" sz="2400" dirty="0"/>
              <a:t>A few thousand records. </a:t>
            </a:r>
          </a:p>
          <a:p>
            <a:endParaRPr lang="en-US" sz="2400" dirty="0"/>
          </a:p>
          <a:p>
            <a:r>
              <a:rPr lang="en-US" sz="2400" dirty="0"/>
              <a:t>The data needs to be numerical. </a:t>
            </a:r>
          </a:p>
        </p:txBody>
      </p:sp>
    </p:spTree>
    <p:extLst>
      <p:ext uri="{BB962C8B-B14F-4D97-AF65-F5344CB8AC3E}">
        <p14:creationId xmlns:p14="http://schemas.microsoft.com/office/powerpoint/2010/main" val="3234617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60127" y="0"/>
            <a:ext cx="11442912" cy="1825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8172" y="147380"/>
            <a:ext cx="10148441" cy="1394209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Example: Nutrient Explorer</a:t>
            </a:r>
            <a:endParaRPr lang="en-US" sz="4800" dirty="0"/>
          </a:p>
        </p:txBody>
      </p:sp>
      <p:sp>
        <p:nvSpPr>
          <p:cNvPr id="3" name="Rectangle 2"/>
          <p:cNvSpPr/>
          <p:nvPr/>
        </p:nvSpPr>
        <p:spPr>
          <a:xfrm>
            <a:off x="360127" y="1018370"/>
            <a:ext cx="11442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41894" y="1356924"/>
            <a:ext cx="7383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https://gist.github.com/syntagmatic/c9fb69e425a3c07cfbd09169941fbf46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27" y="1972476"/>
            <a:ext cx="11405854" cy="4354494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Restricted Only to CMPT398 Students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C8FA5-A07F-45ED-A38D-DF06DAA4329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494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60127" y="0"/>
            <a:ext cx="11442912" cy="1825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8172" y="147380"/>
            <a:ext cx="10148441" cy="1394209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Example: Nutrient Explorer</a:t>
            </a:r>
            <a:endParaRPr lang="en-US" sz="4800" dirty="0"/>
          </a:p>
        </p:txBody>
      </p:sp>
      <p:sp>
        <p:nvSpPr>
          <p:cNvPr id="3" name="Rectangle 2"/>
          <p:cNvSpPr/>
          <p:nvPr/>
        </p:nvSpPr>
        <p:spPr>
          <a:xfrm>
            <a:off x="360127" y="1018370"/>
            <a:ext cx="11442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41894" y="1356924"/>
            <a:ext cx="7383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https://gist.github.com/syntagmatic/c9fb69e425a3c07cfbd09169941fbf46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15" y="2559959"/>
            <a:ext cx="11869177" cy="3760378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1769806" y="3141406"/>
            <a:ext cx="2020529" cy="302342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3539612" y="3374673"/>
            <a:ext cx="2020529" cy="2790153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765102" y="3258039"/>
            <a:ext cx="2020529" cy="2790153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9416922" y="3241937"/>
            <a:ext cx="2020529" cy="2790153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Restricted Only to CMPT398 Students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C8FA5-A07F-45ED-A38D-DF06DAA4329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49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60127" y="0"/>
            <a:ext cx="11442912" cy="1825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8172" y="147380"/>
            <a:ext cx="10148441" cy="1394209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Progressive Rendering</a:t>
            </a:r>
            <a:endParaRPr lang="en-US" sz="4800" dirty="0"/>
          </a:p>
        </p:txBody>
      </p:sp>
      <p:sp>
        <p:nvSpPr>
          <p:cNvPr id="3" name="Rectangle 2"/>
          <p:cNvSpPr/>
          <p:nvPr/>
        </p:nvSpPr>
        <p:spPr>
          <a:xfrm>
            <a:off x="360127" y="1018370"/>
            <a:ext cx="11442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364" y="1688970"/>
            <a:ext cx="6162675" cy="2667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61" y="1688970"/>
            <a:ext cx="4838700" cy="26670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452737" y="1688969"/>
            <a:ext cx="1887793" cy="32638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250843" y="1688970"/>
            <a:ext cx="1887793" cy="32638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9020649" y="2440597"/>
            <a:ext cx="1273725" cy="2057121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172935" y="2225164"/>
            <a:ext cx="1273725" cy="2057121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627422" y="4999393"/>
            <a:ext cx="580800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 dirty="0">
                <a:solidFill>
                  <a:srgbClr val="EC997C"/>
                </a:solidFill>
                <a:latin typeface="medium-content-serif-font"/>
              </a:rPr>
              <a:t>Gives the user value</a:t>
            </a:r>
          </a:p>
          <a:p>
            <a:pPr marL="457200" indent="-457200">
              <a:buFontTx/>
              <a:buChar char="-"/>
            </a:pPr>
            <a:r>
              <a:rPr lang="en-US" sz="3200" dirty="0">
                <a:solidFill>
                  <a:srgbClr val="EC997C"/>
                </a:solidFill>
              </a:rPr>
              <a:t>Overkill if the dataset is small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Restricted Only to CMPT398 Students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C8FA5-A07F-45ED-A38D-DF06DAA4329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740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60127" y="0"/>
            <a:ext cx="11442912" cy="1825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8172" y="147380"/>
            <a:ext cx="10148441" cy="1394209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Interaction: Dragging Dimensions</a:t>
            </a:r>
            <a:endParaRPr lang="en-US" sz="4800" dirty="0"/>
          </a:p>
        </p:txBody>
      </p:sp>
      <p:sp>
        <p:nvSpPr>
          <p:cNvPr id="3" name="Rectangle 2"/>
          <p:cNvSpPr/>
          <p:nvPr/>
        </p:nvSpPr>
        <p:spPr>
          <a:xfrm>
            <a:off x="360127" y="1018370"/>
            <a:ext cx="11442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97" y="1366164"/>
            <a:ext cx="11628772" cy="20928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98" y="3725019"/>
            <a:ext cx="11628772" cy="22002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31062" y="6043836"/>
            <a:ext cx="7842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EC997C"/>
                </a:solidFill>
                <a:latin typeface="medium-content-serif-font"/>
              </a:rPr>
              <a:t>Very Useful for Analyzing pairs of parameters</a:t>
            </a:r>
          </a:p>
        </p:txBody>
      </p:sp>
      <p:sp>
        <p:nvSpPr>
          <p:cNvPr id="8" name="Oval 7"/>
          <p:cNvSpPr/>
          <p:nvPr/>
        </p:nvSpPr>
        <p:spPr>
          <a:xfrm>
            <a:off x="3305670" y="1461143"/>
            <a:ext cx="1273725" cy="2057121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629278" y="1384017"/>
            <a:ext cx="1273725" cy="2057121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305669" y="3884511"/>
            <a:ext cx="1273725" cy="2057121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161076" y="3884511"/>
            <a:ext cx="1273725" cy="2057121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Restricted Only to CMPT398 Students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C8FA5-A07F-45ED-A38D-DF06DAA4329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974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60127" y="-235974"/>
            <a:ext cx="11442912" cy="1825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8172" y="-88594"/>
            <a:ext cx="10148441" cy="1394209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Interaction: Brushing &amp; Sliding</a:t>
            </a:r>
            <a:endParaRPr lang="en-US" sz="4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18" y="1158028"/>
            <a:ext cx="11662929" cy="29308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118" y="4210639"/>
            <a:ext cx="11662929" cy="2249667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0" y="1158028"/>
            <a:ext cx="1273725" cy="2057121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-1" y="4475255"/>
            <a:ext cx="1273725" cy="2057121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265173" y="2391148"/>
            <a:ext cx="752169" cy="889191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265173" y="4446281"/>
            <a:ext cx="752169" cy="889191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Restricted Only to CMPT398 Students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C8FA5-A07F-45ED-A38D-DF06DAA4329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693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60127" y="0"/>
            <a:ext cx="11442912" cy="1825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8172" y="147380"/>
            <a:ext cx="10148441" cy="1394209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Background Concept: Point-Line Duality</a:t>
            </a:r>
            <a:endParaRPr lang="en-US" sz="4800" dirty="0"/>
          </a:p>
        </p:txBody>
      </p:sp>
      <p:sp>
        <p:nvSpPr>
          <p:cNvPr id="3" name="Rectangle 2"/>
          <p:cNvSpPr/>
          <p:nvPr/>
        </p:nvSpPr>
        <p:spPr>
          <a:xfrm>
            <a:off x="360127" y="1018370"/>
            <a:ext cx="11442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" y="1504303"/>
            <a:ext cx="1216316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EC997C"/>
                </a:solidFill>
              </a:rPr>
              <a:t>The point-line duality </a:t>
            </a:r>
            <a:r>
              <a:rPr lang="en-US" sz="2800" dirty="0"/>
              <a:t> is the </a:t>
            </a:r>
          </a:p>
          <a:p>
            <a:pPr algn="ctr"/>
            <a:r>
              <a:rPr lang="en-US" sz="2800" dirty="0"/>
              <a:t>most fundamental concept for parallel coordinates (</a:t>
            </a:r>
            <a:r>
              <a:rPr lang="en-US" sz="2800" dirty="0" err="1">
                <a:solidFill>
                  <a:srgbClr val="EC997C"/>
                </a:solidFill>
              </a:rPr>
              <a:t>Inselberg</a:t>
            </a:r>
            <a:r>
              <a:rPr lang="en-US" sz="2800" dirty="0">
                <a:solidFill>
                  <a:srgbClr val="EC997C"/>
                </a:solidFill>
              </a:rPr>
              <a:t>, 1985</a:t>
            </a:r>
            <a:r>
              <a:rPr lang="en-US" sz="2800" dirty="0"/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3283926" y="6107065"/>
            <a:ext cx="4768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http://students.cec.wustl.edu/~tdeck/duality/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703" y="2648104"/>
            <a:ext cx="7884703" cy="326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203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60127" y="0"/>
            <a:ext cx="11442912" cy="1825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8172" y="147380"/>
            <a:ext cx="10148441" cy="1394209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Interaction: Brushing &amp; Sliding</a:t>
            </a:r>
            <a:endParaRPr lang="en-US" sz="4800" dirty="0"/>
          </a:p>
        </p:txBody>
      </p:sp>
      <p:sp>
        <p:nvSpPr>
          <p:cNvPr id="3" name="Rectangle 2"/>
          <p:cNvSpPr/>
          <p:nvPr/>
        </p:nvSpPr>
        <p:spPr>
          <a:xfrm>
            <a:off x="360127" y="1018370"/>
            <a:ext cx="11442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75575" y="6440414"/>
            <a:ext cx="5012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http://mbostock.github.io/protovis/ex/cars.html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395" y="1695477"/>
            <a:ext cx="8334375" cy="459105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Restricted Only to CMPT398 Students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C8FA5-A07F-45ED-A38D-DF06DAA4329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110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60127" y="0"/>
            <a:ext cx="11442912" cy="1825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1695" y="321265"/>
            <a:ext cx="10148441" cy="1394209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Curve </a:t>
            </a:r>
            <a:r>
              <a:rPr lang="en-US" sz="48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vs</a:t>
            </a:r>
            <a:r>
              <a:rPr lang="en-US" sz="4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Straight-Line</a:t>
            </a:r>
            <a:br>
              <a:rPr lang="en-US" sz="4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4800" b="1" dirty="0">
                <a:solidFill>
                  <a:srgbClr val="66FF66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Which one you like? Why?</a:t>
            </a:r>
            <a:endParaRPr lang="en-US" sz="4800" dirty="0"/>
          </a:p>
        </p:txBody>
      </p:sp>
      <p:sp>
        <p:nvSpPr>
          <p:cNvPr id="3" name="Rectangle 2"/>
          <p:cNvSpPr/>
          <p:nvPr/>
        </p:nvSpPr>
        <p:spPr>
          <a:xfrm>
            <a:off x="360127" y="1018370"/>
            <a:ext cx="11442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250" y="2138515"/>
            <a:ext cx="4611789" cy="25404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127" y="2138515"/>
            <a:ext cx="6162675" cy="26670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Restricted Only to CMPT398 Students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C8FA5-A07F-45ED-A38D-DF06DAA4329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0757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60127" y="0"/>
            <a:ext cx="11442912" cy="1825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7362" y="-114229"/>
            <a:ext cx="10148441" cy="1394209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Fisheye Interaction</a:t>
            </a:r>
            <a:endParaRPr lang="en-US" sz="4800" b="1" dirty="0">
              <a:solidFill>
                <a:srgbClr val="66FF66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0127" y="1018370"/>
            <a:ext cx="11442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92" y="1018370"/>
            <a:ext cx="10496380" cy="540623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Restricted Only to CMPT398 Students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C8FA5-A07F-45ED-A38D-DF06DAA4329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3658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60127" y="0"/>
            <a:ext cx="11442912" cy="1825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7362" y="-114229"/>
            <a:ext cx="10148441" cy="1394209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Fisheye Interaction</a:t>
            </a:r>
            <a:endParaRPr lang="en-US" sz="4800" b="1" dirty="0">
              <a:solidFill>
                <a:srgbClr val="66FF66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0127" y="1018370"/>
            <a:ext cx="11442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057" y="1825095"/>
            <a:ext cx="7946745" cy="4093027"/>
          </a:xfrm>
          <a:prstGeom prst="rect">
            <a:avLst/>
          </a:prstGeom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35" y="1789673"/>
            <a:ext cx="2399515" cy="210758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Restricted Only to CMPT398 Students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C8FA5-A07F-45ED-A38D-DF06DAA4329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658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60127" y="0"/>
            <a:ext cx="11442912" cy="1825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7362" y="-114229"/>
            <a:ext cx="10148441" cy="1394209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Fisheye Interaction</a:t>
            </a:r>
            <a:endParaRPr lang="en-US" sz="4800" b="1" dirty="0">
              <a:solidFill>
                <a:srgbClr val="66FF66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0127" y="1018370"/>
            <a:ext cx="11442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744" y="1279980"/>
            <a:ext cx="9172575" cy="251016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Restricted Only to CMPT398 Students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C8FA5-A07F-45ED-A38D-DF06DAA4329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51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60127" y="0"/>
            <a:ext cx="11442912" cy="1825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7362" y="-114229"/>
            <a:ext cx="10148441" cy="1394209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Fisheye Interaction</a:t>
            </a:r>
            <a:endParaRPr lang="en-US" sz="4800" b="1" dirty="0">
              <a:solidFill>
                <a:srgbClr val="66FF66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0127" y="1018370"/>
            <a:ext cx="11442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744" y="1279980"/>
            <a:ext cx="9172575" cy="25101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744" y="4085303"/>
            <a:ext cx="9172575" cy="2543292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Restricted Only to CMPT398 Students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C8FA5-A07F-45ED-A38D-DF06DAA4329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2427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60127" y="0"/>
            <a:ext cx="11442912" cy="1825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8172" y="147380"/>
            <a:ext cx="10148441" cy="1394209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Limitations</a:t>
            </a:r>
            <a:endParaRPr lang="en-US" sz="4800" dirty="0"/>
          </a:p>
        </p:txBody>
      </p:sp>
      <p:sp>
        <p:nvSpPr>
          <p:cNvPr id="3" name="Rectangle 2"/>
          <p:cNvSpPr/>
          <p:nvPr/>
        </p:nvSpPr>
        <p:spPr>
          <a:xfrm>
            <a:off x="360127" y="1018370"/>
            <a:ext cx="11442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Raleway"/>
              </a:rPr>
              <a:t> 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78172" y="1504638"/>
            <a:ext cx="10414645" cy="427809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Lots of </a:t>
            </a:r>
            <a:r>
              <a:rPr lang="en-US" sz="4000" b="1" dirty="0">
                <a:solidFill>
                  <a:srgbClr val="EC997C"/>
                </a:solidFill>
              </a:rPr>
              <a:t>over-plotting</a:t>
            </a:r>
            <a:r>
              <a:rPr lang="en-US" sz="2400" dirty="0"/>
              <a:t> can make it impossible to read</a:t>
            </a:r>
          </a:p>
          <a:p>
            <a:endParaRPr lang="en-US" sz="2400" dirty="0"/>
          </a:p>
          <a:p>
            <a:r>
              <a:rPr lang="en-US" sz="2400" dirty="0"/>
              <a:t>Number of </a:t>
            </a:r>
            <a:r>
              <a:rPr lang="en-US" sz="4000" b="1" dirty="0">
                <a:solidFill>
                  <a:srgbClr val="EC997C"/>
                </a:solidFill>
              </a:rPr>
              <a:t>dimensions</a:t>
            </a:r>
            <a:r>
              <a:rPr lang="en-US" sz="2400" dirty="0"/>
              <a:t> on screen also needs to be </a:t>
            </a:r>
            <a:r>
              <a:rPr lang="en-US" sz="4000" b="1" dirty="0">
                <a:solidFill>
                  <a:srgbClr val="EC997C"/>
                </a:solidFill>
              </a:rPr>
              <a:t>below about a dozen</a:t>
            </a:r>
          </a:p>
          <a:p>
            <a:endParaRPr lang="en-US" sz="2400" dirty="0"/>
          </a:p>
          <a:p>
            <a:r>
              <a:rPr lang="en-US" sz="2400" dirty="0"/>
              <a:t>A </a:t>
            </a:r>
            <a:r>
              <a:rPr lang="en-US" sz="4000" b="1" dirty="0">
                <a:solidFill>
                  <a:srgbClr val="EC997C"/>
                </a:solidFill>
              </a:rPr>
              <a:t>few thousand </a:t>
            </a:r>
            <a:r>
              <a:rPr lang="en-US" sz="2400" dirty="0"/>
              <a:t>records.</a:t>
            </a:r>
            <a:r>
              <a:rPr lang="en-US" sz="4000" b="1" dirty="0">
                <a:solidFill>
                  <a:srgbClr val="EC997C"/>
                </a:solidFill>
              </a:rPr>
              <a:t> </a:t>
            </a:r>
          </a:p>
          <a:p>
            <a:endParaRPr lang="en-US" sz="2400" dirty="0"/>
          </a:p>
          <a:p>
            <a:r>
              <a:rPr lang="en-US" sz="2400" dirty="0"/>
              <a:t>The data needs to be </a:t>
            </a:r>
            <a:r>
              <a:rPr lang="en-US" sz="4000" b="1" dirty="0">
                <a:solidFill>
                  <a:srgbClr val="EC997C"/>
                </a:solidFill>
              </a:rPr>
              <a:t>numerical</a:t>
            </a:r>
            <a:r>
              <a:rPr lang="en-US" sz="2400" dirty="0"/>
              <a:t>.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Distribution Restricted Only to CMPT398 Students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C8FA5-A07F-45ED-A38D-DF06DAA4329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100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60127" y="0"/>
            <a:ext cx="11442912" cy="1825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8172" y="147380"/>
            <a:ext cx="10148441" cy="1394209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Background Concept: Point-Line Duality</a:t>
            </a:r>
            <a:endParaRPr lang="en-US" sz="4800" dirty="0"/>
          </a:p>
        </p:txBody>
      </p:sp>
      <p:sp>
        <p:nvSpPr>
          <p:cNvPr id="3" name="Rectangle 2"/>
          <p:cNvSpPr/>
          <p:nvPr/>
        </p:nvSpPr>
        <p:spPr>
          <a:xfrm>
            <a:off x="360127" y="1018370"/>
            <a:ext cx="11442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" y="1504303"/>
            <a:ext cx="1216316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EC997C"/>
                </a:solidFill>
              </a:rPr>
              <a:t>The point-line duality </a:t>
            </a:r>
            <a:r>
              <a:rPr lang="en-US" sz="2800" dirty="0"/>
              <a:t> is the </a:t>
            </a:r>
          </a:p>
          <a:p>
            <a:pPr algn="ctr"/>
            <a:r>
              <a:rPr lang="en-US" sz="2800" dirty="0"/>
              <a:t>most fundamental concept for parallel coordinates (</a:t>
            </a:r>
            <a:r>
              <a:rPr lang="en-US" sz="2800" dirty="0" err="1">
                <a:solidFill>
                  <a:srgbClr val="EC997C"/>
                </a:solidFill>
              </a:rPr>
              <a:t>Inselberg</a:t>
            </a:r>
            <a:r>
              <a:rPr lang="en-US" sz="2800" dirty="0">
                <a:solidFill>
                  <a:srgbClr val="EC997C"/>
                </a:solidFill>
              </a:rPr>
              <a:t>, 1985</a:t>
            </a:r>
            <a:r>
              <a:rPr lang="en-US" sz="2800" dirty="0"/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3283926" y="6107065"/>
            <a:ext cx="4768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http://students.cec.wustl.edu/~tdeck/duality/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703" y="2648104"/>
            <a:ext cx="7884703" cy="326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01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60127" y="0"/>
            <a:ext cx="11442912" cy="1825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8172" y="147380"/>
            <a:ext cx="10148441" cy="1394209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Background Concept: Point-Line Duality</a:t>
            </a:r>
            <a:endParaRPr lang="en-US" sz="4800" dirty="0"/>
          </a:p>
        </p:txBody>
      </p:sp>
      <p:sp>
        <p:nvSpPr>
          <p:cNvPr id="3" name="Rectangle 2"/>
          <p:cNvSpPr/>
          <p:nvPr/>
        </p:nvSpPr>
        <p:spPr>
          <a:xfrm>
            <a:off x="360127" y="1018370"/>
            <a:ext cx="11442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564" y="1688969"/>
            <a:ext cx="835342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98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60127" y="0"/>
            <a:ext cx="11442912" cy="1825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8172" y="147380"/>
            <a:ext cx="10148441" cy="1394209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Background Concept: Point-Line Duality</a:t>
            </a:r>
            <a:endParaRPr lang="en-US" sz="4800" dirty="0"/>
          </a:p>
        </p:txBody>
      </p:sp>
      <p:sp>
        <p:nvSpPr>
          <p:cNvPr id="3" name="Rectangle 2"/>
          <p:cNvSpPr/>
          <p:nvPr/>
        </p:nvSpPr>
        <p:spPr>
          <a:xfrm>
            <a:off x="360127" y="1018370"/>
            <a:ext cx="11442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620" y="1541589"/>
            <a:ext cx="854392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473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60127" y="0"/>
            <a:ext cx="11442912" cy="1825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8172" y="147380"/>
            <a:ext cx="10148441" cy="1394209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Background Concept: Point-Line Duality</a:t>
            </a:r>
            <a:endParaRPr lang="en-US" sz="4800" dirty="0"/>
          </a:p>
        </p:txBody>
      </p:sp>
      <p:sp>
        <p:nvSpPr>
          <p:cNvPr id="3" name="Rectangle 2"/>
          <p:cNvSpPr/>
          <p:nvPr/>
        </p:nvSpPr>
        <p:spPr>
          <a:xfrm>
            <a:off x="360127" y="1018370"/>
            <a:ext cx="11442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31" y="1479623"/>
            <a:ext cx="3328194" cy="17030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1141" y="2822457"/>
            <a:ext cx="3188150" cy="170305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8277" y="4099898"/>
            <a:ext cx="3318336" cy="175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61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60127" y="0"/>
            <a:ext cx="11442912" cy="1825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8172" y="147380"/>
            <a:ext cx="10148441" cy="1394209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Background Concept: Point-Line Duality</a:t>
            </a:r>
            <a:endParaRPr lang="en-US" sz="4800" dirty="0"/>
          </a:p>
        </p:txBody>
      </p:sp>
      <p:sp>
        <p:nvSpPr>
          <p:cNvPr id="3" name="Rectangle 2"/>
          <p:cNvSpPr/>
          <p:nvPr/>
        </p:nvSpPr>
        <p:spPr>
          <a:xfrm>
            <a:off x="360127" y="1018370"/>
            <a:ext cx="11442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970" y="1413848"/>
            <a:ext cx="827722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802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60127" y="0"/>
            <a:ext cx="11442912" cy="1825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8172" y="147380"/>
            <a:ext cx="10148441" cy="1394209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Background Concept: Point-Line Duality</a:t>
            </a:r>
            <a:endParaRPr lang="en-US" sz="4800" dirty="0"/>
          </a:p>
        </p:txBody>
      </p:sp>
      <p:sp>
        <p:nvSpPr>
          <p:cNvPr id="3" name="Rectangle 2"/>
          <p:cNvSpPr/>
          <p:nvPr/>
        </p:nvSpPr>
        <p:spPr>
          <a:xfrm>
            <a:off x="360127" y="1018370"/>
            <a:ext cx="11442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295" y="1541589"/>
            <a:ext cx="84105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453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5404</TotalTime>
  <Words>755</Words>
  <Application>Microsoft Office PowerPoint</Application>
  <PresentationFormat>Widescreen</PresentationFormat>
  <Paragraphs>170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Arial</vt:lpstr>
      <vt:lpstr>Arial Unicode MS</vt:lpstr>
      <vt:lpstr>Calibri</vt:lpstr>
      <vt:lpstr>Calisto MT</vt:lpstr>
      <vt:lpstr>medium-content-serif-font</vt:lpstr>
      <vt:lpstr>Raleway</vt:lpstr>
      <vt:lpstr>Ubuntu Mono</vt:lpstr>
      <vt:lpstr>Wingdings</vt:lpstr>
      <vt:lpstr>Wingdings 2</vt:lpstr>
      <vt:lpstr>Slate</vt:lpstr>
      <vt:lpstr>Class Activity</vt:lpstr>
      <vt:lpstr>Dealing with Multidimensional Data using Parallel Coordinates</vt:lpstr>
      <vt:lpstr>Background Concept: Point-Line Duality</vt:lpstr>
      <vt:lpstr>Background Concept: Point-Line Duality</vt:lpstr>
      <vt:lpstr>Background Concept: Point-Line Duality</vt:lpstr>
      <vt:lpstr>Background Concept: Point-Line Duality</vt:lpstr>
      <vt:lpstr>Background Concept: Point-Line Duality</vt:lpstr>
      <vt:lpstr>Background Concept: Point-Line Duality</vt:lpstr>
      <vt:lpstr>Background Concept: Point-Line Duality</vt:lpstr>
      <vt:lpstr>Background Concept: Point-Line Duality</vt:lpstr>
      <vt:lpstr>Background Concept: Point-Line Duality</vt:lpstr>
      <vt:lpstr>Parallel Coordinates</vt:lpstr>
      <vt:lpstr>Brief Overview of Another Deep Theory  </vt:lpstr>
      <vt:lpstr>Brief Overview of Another Deep Theory  </vt:lpstr>
      <vt:lpstr>Brief Overview of Another Deep Theory  </vt:lpstr>
      <vt:lpstr>Parallel Coordinates: Industry Example</vt:lpstr>
      <vt:lpstr> </vt:lpstr>
      <vt:lpstr>Parallel Coordinates: Industry Example</vt:lpstr>
      <vt:lpstr>Parallel Coordinates: Industry Example</vt:lpstr>
      <vt:lpstr>  Class Activity:   </vt:lpstr>
      <vt:lpstr>Scale Matters</vt:lpstr>
      <vt:lpstr>Interaction: Brushing &amp; Sliding</vt:lpstr>
      <vt:lpstr>Interaction: Brushing &amp; Sliding</vt:lpstr>
      <vt:lpstr>Limitations</vt:lpstr>
      <vt:lpstr>Example: Nutrient Explorer</vt:lpstr>
      <vt:lpstr>Example: Nutrient Explorer</vt:lpstr>
      <vt:lpstr>Progressive Rendering</vt:lpstr>
      <vt:lpstr>Interaction: Dragging Dimensions</vt:lpstr>
      <vt:lpstr>Interaction: Brushing &amp; Sliding</vt:lpstr>
      <vt:lpstr>Interaction: Brushing &amp; Sliding</vt:lpstr>
      <vt:lpstr>Curve vs Straight-Line Which one you like? Why?</vt:lpstr>
      <vt:lpstr>Fisheye Interaction</vt:lpstr>
      <vt:lpstr>Fisheye Interaction</vt:lpstr>
      <vt:lpstr>Fisheye Interaction</vt:lpstr>
      <vt:lpstr>Fisheye Interaction</vt:lpstr>
      <vt:lpstr>Limitations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Information Visualization</dc:title>
  <dc:creator>debajyoti mondal</dc:creator>
  <cp:lastModifiedBy>Mondal, Debajyoti</cp:lastModifiedBy>
  <cp:revision>388</cp:revision>
  <dcterms:created xsi:type="dcterms:W3CDTF">2017-12-02T22:32:36Z</dcterms:created>
  <dcterms:modified xsi:type="dcterms:W3CDTF">2025-01-21T13:09:07Z</dcterms:modified>
</cp:coreProperties>
</file>